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59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44" r:id="rId18"/>
    <p:sldId id="359" r:id="rId19"/>
    <p:sldId id="360" r:id="rId20"/>
    <p:sldId id="363" r:id="rId21"/>
    <p:sldId id="362" r:id="rId22"/>
    <p:sldId id="361" r:id="rId23"/>
    <p:sldId id="368" r:id="rId24"/>
    <p:sldId id="364" r:id="rId25"/>
    <p:sldId id="365" r:id="rId26"/>
    <p:sldId id="367" r:id="rId27"/>
    <p:sldId id="369" r:id="rId28"/>
    <p:sldId id="299" r:id="rId29"/>
    <p:sldId id="300" r:id="rId30"/>
    <p:sldId id="318" r:id="rId31"/>
    <p:sldId id="317" r:id="rId32"/>
    <p:sldId id="316" r:id="rId33"/>
    <p:sldId id="370" r:id="rId34"/>
    <p:sldId id="371" r:id="rId35"/>
    <p:sldId id="372" r:id="rId36"/>
    <p:sldId id="349" r:id="rId37"/>
    <p:sldId id="339" r:id="rId38"/>
    <p:sldId id="340" r:id="rId39"/>
    <p:sldId id="341" r:id="rId40"/>
    <p:sldId id="343" r:id="rId41"/>
    <p:sldId id="346" r:id="rId42"/>
    <p:sldId id="347" r:id="rId43"/>
    <p:sldId id="348" r:id="rId44"/>
    <p:sldId id="373" r:id="rId45"/>
    <p:sldId id="374" r:id="rId46"/>
    <p:sldId id="375" r:id="rId47"/>
    <p:sldId id="376" r:id="rId48"/>
    <p:sldId id="377" r:id="rId49"/>
    <p:sldId id="378" r:id="rId50"/>
    <p:sldId id="311" r:id="rId51"/>
    <p:sldId id="307" r:id="rId52"/>
    <p:sldId id="309" r:id="rId53"/>
    <p:sldId id="308" r:id="rId54"/>
    <p:sldId id="306" r:id="rId55"/>
    <p:sldId id="302" r:id="rId56"/>
    <p:sldId id="303" r:id="rId57"/>
    <p:sldId id="30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94654"/>
  </p:normalViewPr>
  <p:slideViewPr>
    <p:cSldViewPr snapToGrid="0" snapToObjects="1">
      <p:cViewPr varScale="1">
        <p:scale>
          <a:sx n="41" d="100"/>
          <a:sy n="41" d="100"/>
        </p:scale>
        <p:origin x="2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a subset to randomly select and predict.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7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There are always two regions with</a:t>
            </a:r>
            <a:r>
              <a:rPr lang="en-US" altLang="zh-CN" baseline="0" dirty="0" smtClean="0"/>
              <a:t> one split. Region is defined in the predictor’s side.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90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7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Overfitting and not generalize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see in the third</a:t>
            </a:r>
            <a:r>
              <a:rPr lang="en-US" baseline="0" dirty="0" smtClean="0"/>
              <a:t> graph, the blue area is still not a circle but with a lot of gaps in between, so the model is overfitting. We want a perfect circle with no gaps in between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Extrapolation;</a:t>
            </a:r>
            <a:r>
              <a:rPr lang="en-US" baseline="0" dirty="0" smtClean="0"/>
              <a:t>  the major drawback is that the model is not independent any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10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data were</a:t>
            </a:r>
            <a:r>
              <a:rPr lang="en-US" baseline="0" dirty="0" smtClean="0"/>
              <a:t> not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16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Out-of-bag</a:t>
            </a:r>
            <a:r>
              <a:rPr lang="en-US" baseline="0" dirty="0" smtClean="0"/>
              <a:t> error is just the error for bagging…..</a:t>
            </a:r>
            <a:r>
              <a:rPr lang="zh-CN" altLang="en-US" baseline="0" dirty="0" smtClean="0"/>
              <a:t>用不包含这个点训练出来的模型来计算该点的误差，注意测算误差的模型训练数据集中一定不能有这个点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0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8.tiff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29.tiff"/><Relationship Id="rId10" Type="http://schemas.openxmlformats.org/officeDocument/2006/relationships/image" Target="../media/image64.png"/><Relationship Id="rId4" Type="http://schemas.openxmlformats.org/officeDocument/2006/relationships/image" Target="../media/image28.tiff"/><Relationship Id="rId9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Regression Trees, Bagging 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Avoid overfitting by pruning or limiting the depth of the tree and using CV.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</a:t>
            </a:r>
            <a:r>
              <a:rPr lang="en-US" sz="2400" dirty="0">
                <a:solidFill>
                  <a:srgbClr val="FF0000"/>
                </a:solidFill>
              </a:rPr>
              <a:t>since each time we can only make axis aligned splits</a:t>
            </a:r>
            <a:r>
              <a:rPr lang="en-US" sz="2400" dirty="0"/>
              <a:t>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</a:t>
            </a:r>
            <a:r>
              <a:rPr lang="en-US" sz="2400" dirty="0">
                <a:solidFill>
                  <a:srgbClr val="FF0000"/>
                </a:solidFill>
              </a:rPr>
              <a:t>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</a:t>
            </a:r>
            <a:r>
              <a:rPr lang="en-US" sz="2400" dirty="0">
                <a:solidFill>
                  <a:srgbClr val="FF0000"/>
                </a:solidFill>
              </a:rPr>
              <a:t>classification</a:t>
            </a:r>
            <a:r>
              <a:rPr lang="en-US" sz="2400" dirty="0"/>
              <a:t>, we return the class that is outputted by the plurality of the models.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rgbClr val="FF0000"/>
                </a:solidFill>
              </a:rPr>
              <a:t>regression</a:t>
            </a:r>
            <a:r>
              <a:rPr lang="en-US" sz="2400" dirty="0" smtClean="0"/>
              <a:t>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>
                <a:solidFill>
                  <a:srgbClr val="FF0000"/>
                </a:solidFill>
              </a:rPr>
              <a:t>Bagging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err="1">
                <a:solidFill>
                  <a:srgbClr val="FF0000"/>
                </a:solidFill>
              </a:rPr>
              <a:t>Breiman</a:t>
            </a:r>
            <a:r>
              <a:rPr lang="en-US" sz="2400" dirty="0">
                <a:solidFill>
                  <a:srgbClr val="FF0000"/>
                </a:solidFill>
              </a:rPr>
              <a:t>, 1996), short for, of course, Bootstrap Aggregating</a:t>
            </a:r>
            <a:r>
              <a:rPr lang="en-US" sz="2400" dirty="0"/>
              <a:t>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 smtClean="0"/>
              <a:t>Interperability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</a:t>
            </a:r>
            <a:r>
              <a:rPr lang="en-US" dirty="0">
                <a:solidFill>
                  <a:srgbClr val="FF0000"/>
                </a:solidFill>
              </a:rPr>
              <a:t>the averaged model is no longer easily interpretable</a:t>
            </a:r>
            <a:r>
              <a:rPr lang="en-US" dirty="0"/>
              <a:t>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Cross Validations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</a:t>
            </a:r>
            <a:r>
              <a:rPr lang="en-US" sz="2400" dirty="0" smtClean="0">
                <a:solidFill>
                  <a:srgbClr val="FF0000"/>
                </a:solidFill>
              </a:rPr>
              <a:t>over the full </a:t>
            </a:r>
            <a:r>
              <a:rPr lang="en-US" sz="2400" dirty="0">
                <a:solidFill>
                  <a:srgbClr val="FF0000"/>
                </a:solidFill>
              </a:rPr>
              <a:t>training set</a:t>
            </a:r>
            <a:r>
              <a:rPr lang="en-US" sz="2400" dirty="0"/>
              <a:t>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a method of building a single model by training and aggregating multiple models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</a:t>
            </a:r>
            <a:r>
              <a:rPr lang="en-US" sz="2000" dirty="0">
                <a:solidFill>
                  <a:srgbClr val="FF0000"/>
                </a:solidFill>
              </a:rPr>
              <a:t>whose bootstrap training set excludes this point</a:t>
            </a:r>
            <a:r>
              <a:rPr lang="en-US" sz="2000" dirty="0"/>
              <a:t>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</a:t>
            </a:r>
            <a:r>
              <a:rPr lang="en-US" sz="2000" dirty="0" smtClean="0">
                <a:solidFill>
                  <a:srgbClr val="FF0000"/>
                </a:solidFill>
              </a:rPr>
              <a:t>average</a:t>
            </a:r>
            <a:r>
              <a:rPr lang="en-US" sz="2000" dirty="0" smtClean="0"/>
              <a:t> the point-wise out-of-bag error over the </a:t>
            </a:r>
            <a:r>
              <a:rPr lang="en-US" sz="2000" dirty="0" smtClean="0">
                <a:solidFill>
                  <a:srgbClr val="FF0000"/>
                </a:solidFill>
              </a:rPr>
              <a:t>full</a:t>
            </a:r>
            <a:r>
              <a:rPr lang="en-US" sz="2000" dirty="0" smtClean="0"/>
              <a:t>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interpretability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85" y="2699657"/>
            <a:ext cx="5944409" cy="40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𝜌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purity</a:t>
                </a:r>
                <a:r>
                  <a:rPr lang="en-US" sz="2200" dirty="0"/>
                  <a:t>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 splitting criterion</a:t>
                </a:r>
                <a:r>
                  <a:rPr lang="en-US" sz="2200" dirty="0"/>
                  <a:t> that </a:t>
                </a:r>
                <a:r>
                  <a:rPr lang="en-US" sz="2200" dirty="0">
                    <a:solidFill>
                      <a:srgbClr val="FF0000"/>
                    </a:solidFill>
                  </a:rPr>
                  <a:t>promotes</a:t>
                </a:r>
                <a:r>
                  <a:rPr lang="en-US" sz="2200" dirty="0"/>
                  <a:t>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>
                <a:blip r:embed="rId2"/>
                <a:stretch>
                  <a:fillRect l="-909" t="-2017" r="-114" b="-124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There are standard (default) values for each of random forest hyper-parameters recommended by long time practitioners, but generally these parameters should be tuned through </a:t>
            </a:r>
            <a:r>
              <a:rPr lang="en-US" sz="2400" b="1" dirty="0"/>
              <a:t>cross validation</a:t>
            </a:r>
            <a:r>
              <a:rPr lang="en-US" sz="2400" dirty="0"/>
              <a:t> (making them data and problem dependent).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Using out-of-bag errors, training and cross validation can be done in a single sequence - we cease training once the out-of-bag error stabilizes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58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76" y="1634572"/>
            <a:ext cx="6780770" cy="461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number of predictors is large, but the number of relevant predictors is small, random forests can perform poorly.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each split, the chances of selected a relevant predictor will be low and hence most trees in the ensemble will be weak models.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Increasing the number of trees in the ensemble generally does not increase the risk of overfitting. </a:t>
            </a:r>
          </a:p>
          <a:p>
            <a:pPr>
              <a:spcAft>
                <a:spcPts val="1200"/>
              </a:spcAft>
            </a:pPr>
            <a:r>
              <a:rPr lang="en-US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200"/>
              </a:spcAft>
            </a:pPr>
            <a:r>
              <a:rPr lang="en-US" dirty="0"/>
              <a:t>However, if the number of trees is too large, then the trees in the ensemble may become more correlated, increase the variance.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3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tree (undivided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</a:t>
                </a:r>
                <a:r>
                  <a:rPr lang="en-US" sz="2200" dirty="0" smtClean="0">
                    <a:solidFill>
                      <a:srgbClr val="FF0000"/>
                    </a:solidFill>
                  </a:rPr>
                  <a:t>a threshold </a:t>
                </a:r>
                <a:r>
                  <a:rPr lang="en-US" sz="2200" dirty="0">
                    <a:solidFill>
                      <a:srgbClr val="FF0000"/>
                    </a:solidFill>
                  </a:rPr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</a:t>
                </a:r>
                <a:r>
                  <a:rPr lang="en-US" sz="2200" dirty="0">
                    <a:solidFill>
                      <a:srgbClr val="FF0000"/>
                    </a:solidFill>
                  </a:rPr>
                  <a:t>smallest possible</a:t>
                </a:r>
                <a:r>
                  <a:rPr lang="en-US" sz="2200" dirty="0"/>
                  <a:t>: </a:t>
                </a:r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equivalently,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_2)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>
                <a:blip r:embed="rId3"/>
                <a:stretch>
                  <a:fillRect l="-812" t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88" y="-665665"/>
            <a:ext cx="6654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>
                    <a:solidFill>
                      <a:srgbClr val="FF0000"/>
                    </a:solidFill>
                  </a:rPr>
                  <a:t>Averaged </a:t>
                </a:r>
                <a:r>
                  <a:rPr lang="en-US" sz="2300" dirty="0">
                    <a:solidFill>
                      <a:srgbClr val="FF0000"/>
                    </a:solidFill>
                  </a:rPr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>
                    <a:solidFill>
                      <a:srgbClr val="FF0000"/>
                    </a:solidFill>
                  </a:rPr>
                  <a:t>’s in </a:t>
                </a:r>
                <a:r>
                  <a:rPr lang="en-US" sz="2300" dirty="0">
                    <a:solidFill>
                      <a:srgbClr val="FF0000"/>
                    </a:solidFill>
                  </a:rPr>
                  <a:t>the </a:t>
                </a:r>
                <a:r>
                  <a:rPr lang="en-US" sz="2300" dirty="0" smtClean="0">
                    <a:solidFill>
                      <a:srgbClr val="FF0000"/>
                    </a:solidFill>
                  </a:rPr>
                  <a:t> leaf </a:t>
                </a:r>
                <a:r>
                  <a:rPr lang="en-US" sz="2300" dirty="0">
                    <a:solidFill>
                      <a:srgbClr val="FF0000"/>
                    </a:solidFill>
                  </a:rPr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solidFill>
                      <a:srgbClr val="FF0000"/>
                    </a:solidFill>
                    <a:effectLst/>
                  </a:rPr>
                  <a:t>.</a:t>
                </a:r>
                <a:endParaRPr lang="en-US" sz="2300" dirty="0"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5" t="-2017" b="-6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4210</TotalTime>
  <Words>1970</Words>
  <Application>Microsoft Office PowerPoint</Application>
  <PresentationFormat>Widescreen</PresentationFormat>
  <Paragraphs>442</Paragraphs>
  <Slides>57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DengXian</vt:lpstr>
      <vt:lpstr>Karla</vt:lpstr>
      <vt:lpstr>Arial</vt:lpstr>
      <vt:lpstr>Calibri</vt:lpstr>
      <vt:lpstr>Cambria Math</vt:lpstr>
      <vt:lpstr>GEC_template</vt:lpstr>
      <vt:lpstr>Lecture 16: Regression Trees,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PowerPoint Presentation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</vt:lpstr>
      <vt:lpstr>Bagging</vt:lpstr>
      <vt:lpstr>Bagging</vt:lpstr>
      <vt:lpstr>Case of underfitting </vt:lpstr>
      <vt:lpstr>Case of underfitting </vt:lpstr>
      <vt:lpstr>Bagging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Bagging</vt:lpstr>
      <vt:lpstr>Variable Importance for Bagging </vt:lpstr>
      <vt:lpstr>Bagging</vt:lpstr>
      <vt:lpstr>Improving on Bagging</vt:lpstr>
      <vt:lpstr>Improving on Bagging</vt:lpstr>
      <vt:lpstr>Improving on Bagging</vt:lpstr>
      <vt:lpstr>Random Forests</vt:lpstr>
      <vt:lpstr>Random Forests</vt:lpstr>
      <vt:lpstr>Tuning Random Forests</vt:lpstr>
      <vt:lpstr>Tuning Random Forests</vt:lpstr>
      <vt:lpstr>Variable Importance for RF</vt:lpstr>
      <vt:lpstr>Variable Importance for RF</vt:lpstr>
      <vt:lpstr>Final Thoughts on Random Forests</vt:lpstr>
      <vt:lpstr>Final Thoughts on Random Forests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谈 某</cp:lastModifiedBy>
  <cp:revision>159</cp:revision>
  <dcterms:created xsi:type="dcterms:W3CDTF">2018-07-20T19:26:24Z</dcterms:created>
  <dcterms:modified xsi:type="dcterms:W3CDTF">2018-11-14T19:00:46Z</dcterms:modified>
</cp:coreProperties>
</file>